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74" r:id="rId3"/>
    <p:sldId id="396" r:id="rId4"/>
    <p:sldId id="397" r:id="rId5"/>
    <p:sldId id="398" r:id="rId6"/>
    <p:sldId id="399" r:id="rId7"/>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17911"/>
    <a:srgbClr val="4903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176" autoAdjust="0"/>
    <p:restoredTop sz="94660"/>
  </p:normalViewPr>
  <p:slideViewPr>
    <p:cSldViewPr>
      <p:cViewPr varScale="1">
        <p:scale>
          <a:sx n="59" d="100"/>
          <a:sy n="59" d="100"/>
        </p:scale>
        <p:origin x="1600"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isenhower" userId="bdfebc2d-7ecb-41c2-9dc6-cace1d77eeba" providerId="ADAL" clId="{FA872A7F-6531-40A2-8983-AA1E56421CC0}"/>
    <pc:docChg chg="custSel addSld delSld modSld">
      <pc:chgData name="Eisenhower" userId="bdfebc2d-7ecb-41c2-9dc6-cace1d77eeba" providerId="ADAL" clId="{FA872A7F-6531-40A2-8983-AA1E56421CC0}" dt="2020-08-19T18:17:48.969" v="1475" actId="20577"/>
      <pc:docMkLst>
        <pc:docMk/>
      </pc:docMkLst>
      <pc:sldChg chg="modSp mod">
        <pc:chgData name="Eisenhower" userId="bdfebc2d-7ecb-41c2-9dc6-cace1d77eeba" providerId="ADAL" clId="{FA872A7F-6531-40A2-8983-AA1E56421CC0}" dt="2020-08-19T17:19:02.291" v="33" actId="20577"/>
        <pc:sldMkLst>
          <pc:docMk/>
          <pc:sldMk cId="3452646134" sldId="256"/>
        </pc:sldMkLst>
        <pc:spChg chg="mod">
          <ac:chgData name="Eisenhower" userId="bdfebc2d-7ecb-41c2-9dc6-cace1d77eeba" providerId="ADAL" clId="{FA872A7F-6531-40A2-8983-AA1E56421CC0}" dt="2020-08-19T17:19:02.291" v="33" actId="20577"/>
          <ac:spMkLst>
            <pc:docMk/>
            <pc:sldMk cId="3452646134" sldId="256"/>
            <ac:spMk id="2" creationId="{00000000-0000-0000-0000-000000000000}"/>
          </ac:spMkLst>
        </pc:spChg>
      </pc:sldChg>
      <pc:sldChg chg="modSp mod">
        <pc:chgData name="Eisenhower" userId="bdfebc2d-7ecb-41c2-9dc6-cace1d77eeba" providerId="ADAL" clId="{FA872A7F-6531-40A2-8983-AA1E56421CC0}" dt="2020-08-19T17:25:00.344" v="322" actId="20577"/>
        <pc:sldMkLst>
          <pc:docMk/>
          <pc:sldMk cId="0" sldId="274"/>
        </pc:sldMkLst>
        <pc:spChg chg="mod">
          <ac:chgData name="Eisenhower" userId="bdfebc2d-7ecb-41c2-9dc6-cace1d77eeba" providerId="ADAL" clId="{FA872A7F-6531-40A2-8983-AA1E56421CC0}" dt="2020-08-19T17:25:00.344" v="322" actId="20577"/>
          <ac:spMkLst>
            <pc:docMk/>
            <pc:sldMk cId="0" sldId="274"/>
            <ac:spMk id="4" creationId="{00000000-0000-0000-0000-000000000000}"/>
          </ac:spMkLst>
        </pc:spChg>
        <pc:spChg chg="mod">
          <ac:chgData name="Eisenhower" userId="bdfebc2d-7ecb-41c2-9dc6-cace1d77eeba" providerId="ADAL" clId="{FA872A7F-6531-40A2-8983-AA1E56421CC0}" dt="2020-08-19T17:19:16.298" v="69" actId="20577"/>
          <ac:spMkLst>
            <pc:docMk/>
            <pc:sldMk cId="0" sldId="274"/>
            <ac:spMk id="13" creationId="{00000000-0000-0000-0000-000000000000}"/>
          </ac:spMkLst>
        </pc:spChg>
      </pc:sldChg>
      <pc:sldChg chg="del">
        <pc:chgData name="Eisenhower" userId="bdfebc2d-7ecb-41c2-9dc6-cace1d77eeba" providerId="ADAL" clId="{FA872A7F-6531-40A2-8983-AA1E56421CC0}" dt="2020-08-19T17:30:04.762" v="454" actId="2696"/>
        <pc:sldMkLst>
          <pc:docMk/>
          <pc:sldMk cId="2146243567" sldId="388"/>
        </pc:sldMkLst>
      </pc:sldChg>
      <pc:sldChg chg="del">
        <pc:chgData name="Eisenhower" userId="bdfebc2d-7ecb-41c2-9dc6-cace1d77eeba" providerId="ADAL" clId="{FA872A7F-6531-40A2-8983-AA1E56421CC0}" dt="2020-08-19T17:30:04.762" v="454" actId="2696"/>
        <pc:sldMkLst>
          <pc:docMk/>
          <pc:sldMk cId="409075531" sldId="389"/>
        </pc:sldMkLst>
      </pc:sldChg>
      <pc:sldChg chg="del">
        <pc:chgData name="Eisenhower" userId="bdfebc2d-7ecb-41c2-9dc6-cace1d77eeba" providerId="ADAL" clId="{FA872A7F-6531-40A2-8983-AA1E56421CC0}" dt="2020-08-19T17:30:04.762" v="454" actId="2696"/>
        <pc:sldMkLst>
          <pc:docMk/>
          <pc:sldMk cId="942224074" sldId="390"/>
        </pc:sldMkLst>
      </pc:sldChg>
      <pc:sldChg chg="del">
        <pc:chgData name="Eisenhower" userId="bdfebc2d-7ecb-41c2-9dc6-cace1d77eeba" providerId="ADAL" clId="{FA872A7F-6531-40A2-8983-AA1E56421CC0}" dt="2020-08-19T17:30:04.762" v="454" actId="2696"/>
        <pc:sldMkLst>
          <pc:docMk/>
          <pc:sldMk cId="4021233106" sldId="391"/>
        </pc:sldMkLst>
      </pc:sldChg>
      <pc:sldChg chg="del">
        <pc:chgData name="Eisenhower" userId="bdfebc2d-7ecb-41c2-9dc6-cace1d77eeba" providerId="ADAL" clId="{FA872A7F-6531-40A2-8983-AA1E56421CC0}" dt="2020-08-19T17:30:04.762" v="454" actId="2696"/>
        <pc:sldMkLst>
          <pc:docMk/>
          <pc:sldMk cId="1305805812" sldId="392"/>
        </pc:sldMkLst>
      </pc:sldChg>
      <pc:sldChg chg="del">
        <pc:chgData name="Eisenhower" userId="bdfebc2d-7ecb-41c2-9dc6-cace1d77eeba" providerId="ADAL" clId="{FA872A7F-6531-40A2-8983-AA1E56421CC0}" dt="2020-08-19T17:30:04.762" v="454" actId="2696"/>
        <pc:sldMkLst>
          <pc:docMk/>
          <pc:sldMk cId="305466965" sldId="393"/>
        </pc:sldMkLst>
      </pc:sldChg>
      <pc:sldChg chg="del">
        <pc:chgData name="Eisenhower" userId="bdfebc2d-7ecb-41c2-9dc6-cace1d77eeba" providerId="ADAL" clId="{FA872A7F-6531-40A2-8983-AA1E56421CC0}" dt="2020-08-19T17:30:04.762" v="454" actId="2696"/>
        <pc:sldMkLst>
          <pc:docMk/>
          <pc:sldMk cId="3581480467" sldId="394"/>
        </pc:sldMkLst>
      </pc:sldChg>
      <pc:sldChg chg="del">
        <pc:chgData name="Eisenhower" userId="bdfebc2d-7ecb-41c2-9dc6-cace1d77eeba" providerId="ADAL" clId="{FA872A7F-6531-40A2-8983-AA1E56421CC0}" dt="2020-08-19T17:30:10.090" v="455" actId="2696"/>
        <pc:sldMkLst>
          <pc:docMk/>
          <pc:sldMk cId="2008408489" sldId="395"/>
        </pc:sldMkLst>
      </pc:sldChg>
      <pc:sldChg chg="modSp add mod">
        <pc:chgData name="Eisenhower" userId="bdfebc2d-7ecb-41c2-9dc6-cace1d77eeba" providerId="ADAL" clId="{FA872A7F-6531-40A2-8983-AA1E56421CC0}" dt="2020-08-19T17:26:06.224" v="334" actId="115"/>
        <pc:sldMkLst>
          <pc:docMk/>
          <pc:sldMk cId="985529371" sldId="396"/>
        </pc:sldMkLst>
        <pc:spChg chg="mod">
          <ac:chgData name="Eisenhower" userId="bdfebc2d-7ecb-41c2-9dc6-cace1d77eeba" providerId="ADAL" clId="{FA872A7F-6531-40A2-8983-AA1E56421CC0}" dt="2020-08-19T17:26:06.224" v="334" actId="115"/>
          <ac:spMkLst>
            <pc:docMk/>
            <pc:sldMk cId="985529371" sldId="396"/>
            <ac:spMk id="4" creationId="{00000000-0000-0000-0000-000000000000}"/>
          </ac:spMkLst>
        </pc:spChg>
      </pc:sldChg>
      <pc:sldChg chg="modSp add mod">
        <pc:chgData name="Eisenhower" userId="bdfebc2d-7ecb-41c2-9dc6-cace1d77eeba" providerId="ADAL" clId="{FA872A7F-6531-40A2-8983-AA1E56421CC0}" dt="2020-08-19T17:29:43.374" v="452" actId="27636"/>
        <pc:sldMkLst>
          <pc:docMk/>
          <pc:sldMk cId="3743659046" sldId="397"/>
        </pc:sldMkLst>
        <pc:spChg chg="mod">
          <ac:chgData name="Eisenhower" userId="bdfebc2d-7ecb-41c2-9dc6-cace1d77eeba" providerId="ADAL" clId="{FA872A7F-6531-40A2-8983-AA1E56421CC0}" dt="2020-08-19T17:29:43.374" v="452" actId="27636"/>
          <ac:spMkLst>
            <pc:docMk/>
            <pc:sldMk cId="3743659046" sldId="397"/>
            <ac:spMk id="4" creationId="{00000000-0000-0000-0000-000000000000}"/>
          </ac:spMkLst>
        </pc:spChg>
      </pc:sldChg>
      <pc:sldChg chg="modSp add mod">
        <pc:chgData name="Eisenhower" userId="bdfebc2d-7ecb-41c2-9dc6-cace1d77eeba" providerId="ADAL" clId="{FA872A7F-6531-40A2-8983-AA1E56421CC0}" dt="2020-08-19T18:09:40.055" v="1038" actId="114"/>
        <pc:sldMkLst>
          <pc:docMk/>
          <pc:sldMk cId="3923141334" sldId="398"/>
        </pc:sldMkLst>
        <pc:spChg chg="mod">
          <ac:chgData name="Eisenhower" userId="bdfebc2d-7ecb-41c2-9dc6-cace1d77eeba" providerId="ADAL" clId="{FA872A7F-6531-40A2-8983-AA1E56421CC0}" dt="2020-08-19T18:09:40.055" v="1038" actId="114"/>
          <ac:spMkLst>
            <pc:docMk/>
            <pc:sldMk cId="3923141334" sldId="398"/>
            <ac:spMk id="4" creationId="{00000000-0000-0000-0000-000000000000}"/>
          </ac:spMkLst>
        </pc:spChg>
      </pc:sldChg>
      <pc:sldChg chg="modSp add mod">
        <pc:chgData name="Eisenhower" userId="bdfebc2d-7ecb-41c2-9dc6-cace1d77eeba" providerId="ADAL" clId="{FA872A7F-6531-40A2-8983-AA1E56421CC0}" dt="2020-08-19T18:17:48.969" v="1475" actId="20577"/>
        <pc:sldMkLst>
          <pc:docMk/>
          <pc:sldMk cId="3252394637" sldId="399"/>
        </pc:sldMkLst>
        <pc:spChg chg="mod">
          <ac:chgData name="Eisenhower" userId="bdfebc2d-7ecb-41c2-9dc6-cace1d77eeba" providerId="ADAL" clId="{FA872A7F-6531-40A2-8983-AA1E56421CC0}" dt="2020-08-19T18:17:48.969" v="1475" actId="20577"/>
          <ac:spMkLst>
            <pc:docMk/>
            <pc:sldMk cId="3252394637" sldId="399"/>
            <ac:spMk id="4" creationId="{00000000-0000-0000-0000-000000000000}"/>
          </ac:spMkLst>
        </pc:spChg>
        <pc:spChg chg="mod">
          <ac:chgData name="Eisenhower" userId="bdfebc2d-7ecb-41c2-9dc6-cace1d77eeba" providerId="ADAL" clId="{FA872A7F-6531-40A2-8983-AA1E56421CC0}" dt="2020-08-19T18:11:09.974" v="1063" actId="27636"/>
          <ac:spMkLst>
            <pc:docMk/>
            <pc:sldMk cId="3252394637" sldId="399"/>
            <ac:spMk id="16"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D08A5C-25A7-4047-BF80-ED3814DBCBC3}" type="datetimeFigureOut">
              <a:rPr lang="es-CO" smtClean="0"/>
              <a:t>19/08/2020</a:t>
            </a:fld>
            <a:endParaRPr lang="es-CO"/>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ABCF62-3EB4-481E-BBF5-779FBCB51D5D}" type="slidenum">
              <a:rPr lang="es-CO" smtClean="0"/>
              <a:t>‹Nº›</a:t>
            </a:fld>
            <a:endParaRPr lang="es-CO"/>
          </a:p>
        </p:txBody>
      </p:sp>
    </p:spTree>
    <p:extLst>
      <p:ext uri="{BB962C8B-B14F-4D97-AF65-F5344CB8AC3E}">
        <p14:creationId xmlns:p14="http://schemas.microsoft.com/office/powerpoint/2010/main" val="42091622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s-CO"/>
          </a:p>
        </p:txBody>
      </p:sp>
      <p:sp>
        <p:nvSpPr>
          <p:cNvPr id="4" name="3 Marcador de fecha"/>
          <p:cNvSpPr>
            <a:spLocks noGrp="1"/>
          </p:cNvSpPr>
          <p:nvPr>
            <p:ph type="dt" sz="half" idx="10"/>
          </p:nvPr>
        </p:nvSpPr>
        <p:spPr/>
        <p:txBody>
          <a:bodyPr/>
          <a:lstStyle/>
          <a:p>
            <a:fld id="{E6C4345D-D611-4C44-9801-081D856285EE}" type="datetimeFigureOut">
              <a:rPr lang="es-CO" smtClean="0"/>
              <a:pPr/>
              <a:t>19/08/2020</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D1C1379-3042-4840-83F1-A28689BBFE16}" type="slidenum">
              <a:rPr lang="es-CO" smtClean="0"/>
              <a:pPr/>
              <a:t>‹Nº›</a:t>
            </a:fld>
            <a:endParaRPr lang="es-CO"/>
          </a:p>
        </p:txBody>
      </p:sp>
    </p:spTree>
    <p:extLst>
      <p:ext uri="{BB962C8B-B14F-4D97-AF65-F5344CB8AC3E}">
        <p14:creationId xmlns:p14="http://schemas.microsoft.com/office/powerpoint/2010/main" val="31970293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O"/>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fecha"/>
          <p:cNvSpPr>
            <a:spLocks noGrp="1"/>
          </p:cNvSpPr>
          <p:nvPr>
            <p:ph type="dt" sz="half" idx="10"/>
          </p:nvPr>
        </p:nvSpPr>
        <p:spPr/>
        <p:txBody>
          <a:bodyPr/>
          <a:lstStyle/>
          <a:p>
            <a:fld id="{E6C4345D-D611-4C44-9801-081D856285EE}" type="datetimeFigureOut">
              <a:rPr lang="es-CO" smtClean="0"/>
              <a:pPr/>
              <a:t>19/08/2020</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D1C1379-3042-4840-83F1-A28689BBFE16}" type="slidenum">
              <a:rPr lang="es-CO" smtClean="0"/>
              <a:pPr/>
              <a:t>‹Nº›</a:t>
            </a:fld>
            <a:endParaRPr lang="es-CO"/>
          </a:p>
        </p:txBody>
      </p:sp>
    </p:spTree>
    <p:extLst>
      <p:ext uri="{BB962C8B-B14F-4D97-AF65-F5344CB8AC3E}">
        <p14:creationId xmlns:p14="http://schemas.microsoft.com/office/powerpoint/2010/main" val="9420448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E6C4345D-D611-4C44-9801-081D856285EE}" type="datetimeFigureOut">
              <a:rPr lang="es-CO" smtClean="0"/>
              <a:pPr/>
              <a:t>19/08/2020</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D1C1379-3042-4840-83F1-A28689BBFE16}" type="slidenum">
              <a:rPr lang="es-CO" smtClean="0"/>
              <a:pPr/>
              <a:t>‹Nº›</a:t>
            </a:fld>
            <a:endParaRPr lang="es-CO"/>
          </a:p>
        </p:txBody>
      </p:sp>
    </p:spTree>
    <p:extLst>
      <p:ext uri="{BB962C8B-B14F-4D97-AF65-F5344CB8AC3E}">
        <p14:creationId xmlns:p14="http://schemas.microsoft.com/office/powerpoint/2010/main" val="3176936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4 Marcador de fecha"/>
          <p:cNvSpPr>
            <a:spLocks noGrp="1"/>
          </p:cNvSpPr>
          <p:nvPr>
            <p:ph type="dt" sz="half" idx="10"/>
          </p:nvPr>
        </p:nvSpPr>
        <p:spPr/>
        <p:txBody>
          <a:bodyPr/>
          <a:lstStyle/>
          <a:p>
            <a:fld id="{E6C4345D-D611-4C44-9801-081D856285EE}" type="datetimeFigureOut">
              <a:rPr lang="es-CO" smtClean="0"/>
              <a:pPr/>
              <a:t>19/08/2020</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6D1C1379-3042-4840-83F1-A28689BBFE16}" type="slidenum">
              <a:rPr lang="es-CO" smtClean="0"/>
              <a:pPr/>
              <a:t>‹Nº›</a:t>
            </a:fld>
            <a:endParaRPr lang="es-CO"/>
          </a:p>
        </p:txBody>
      </p:sp>
    </p:spTree>
    <p:extLst>
      <p:ext uri="{BB962C8B-B14F-4D97-AF65-F5344CB8AC3E}">
        <p14:creationId xmlns:p14="http://schemas.microsoft.com/office/powerpoint/2010/main" val="3262323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6 Marcador de fecha"/>
          <p:cNvSpPr>
            <a:spLocks noGrp="1"/>
          </p:cNvSpPr>
          <p:nvPr>
            <p:ph type="dt" sz="half" idx="10"/>
          </p:nvPr>
        </p:nvSpPr>
        <p:spPr/>
        <p:txBody>
          <a:bodyPr/>
          <a:lstStyle/>
          <a:p>
            <a:fld id="{E6C4345D-D611-4C44-9801-081D856285EE}" type="datetimeFigureOut">
              <a:rPr lang="es-CO" smtClean="0"/>
              <a:pPr/>
              <a:t>19/08/2020</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6D1C1379-3042-4840-83F1-A28689BBFE16}" type="slidenum">
              <a:rPr lang="es-CO" smtClean="0"/>
              <a:pPr/>
              <a:t>‹Nº›</a:t>
            </a:fld>
            <a:endParaRPr lang="es-CO"/>
          </a:p>
        </p:txBody>
      </p:sp>
    </p:spTree>
    <p:extLst>
      <p:ext uri="{BB962C8B-B14F-4D97-AF65-F5344CB8AC3E}">
        <p14:creationId xmlns:p14="http://schemas.microsoft.com/office/powerpoint/2010/main" val="32043732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O"/>
          </a:p>
        </p:txBody>
      </p:sp>
      <p:sp>
        <p:nvSpPr>
          <p:cNvPr id="3" name="2 Marcador de fecha"/>
          <p:cNvSpPr>
            <a:spLocks noGrp="1"/>
          </p:cNvSpPr>
          <p:nvPr>
            <p:ph type="dt" sz="half" idx="10"/>
          </p:nvPr>
        </p:nvSpPr>
        <p:spPr/>
        <p:txBody>
          <a:bodyPr/>
          <a:lstStyle/>
          <a:p>
            <a:fld id="{E6C4345D-D611-4C44-9801-081D856285EE}" type="datetimeFigureOut">
              <a:rPr lang="es-CO" smtClean="0"/>
              <a:pPr/>
              <a:t>19/08/2020</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6D1C1379-3042-4840-83F1-A28689BBFE16}" type="slidenum">
              <a:rPr lang="es-CO" smtClean="0"/>
              <a:pPr/>
              <a:t>‹Nº›</a:t>
            </a:fld>
            <a:endParaRPr lang="es-CO"/>
          </a:p>
        </p:txBody>
      </p:sp>
    </p:spTree>
    <p:extLst>
      <p:ext uri="{BB962C8B-B14F-4D97-AF65-F5344CB8AC3E}">
        <p14:creationId xmlns:p14="http://schemas.microsoft.com/office/powerpoint/2010/main" val="29633918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6C4345D-D611-4C44-9801-081D856285EE}" type="datetimeFigureOut">
              <a:rPr lang="es-CO" smtClean="0"/>
              <a:pPr/>
              <a:t>19/08/2020</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6D1C1379-3042-4840-83F1-A28689BBFE16}" type="slidenum">
              <a:rPr lang="es-CO" smtClean="0"/>
              <a:pPr/>
              <a:t>‹Nº›</a:t>
            </a:fld>
            <a:endParaRPr lang="es-CO"/>
          </a:p>
        </p:txBody>
      </p:sp>
    </p:spTree>
    <p:extLst>
      <p:ext uri="{BB962C8B-B14F-4D97-AF65-F5344CB8AC3E}">
        <p14:creationId xmlns:p14="http://schemas.microsoft.com/office/powerpoint/2010/main" val="4817365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E6C4345D-D611-4C44-9801-081D856285EE}" type="datetimeFigureOut">
              <a:rPr lang="es-CO" smtClean="0"/>
              <a:pPr/>
              <a:t>19/08/2020</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6D1C1379-3042-4840-83F1-A28689BBFE16}" type="slidenum">
              <a:rPr lang="es-CO" smtClean="0"/>
              <a:pPr/>
              <a:t>‹Nº›</a:t>
            </a:fld>
            <a:endParaRPr lang="es-CO"/>
          </a:p>
        </p:txBody>
      </p:sp>
    </p:spTree>
    <p:extLst>
      <p:ext uri="{BB962C8B-B14F-4D97-AF65-F5344CB8AC3E}">
        <p14:creationId xmlns:p14="http://schemas.microsoft.com/office/powerpoint/2010/main" val="28571713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E6C4345D-D611-4C44-9801-081D856285EE}" type="datetimeFigureOut">
              <a:rPr lang="es-CO" smtClean="0"/>
              <a:pPr/>
              <a:t>19/08/2020</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6D1C1379-3042-4840-83F1-A28689BBFE16}" type="slidenum">
              <a:rPr lang="es-CO" smtClean="0"/>
              <a:pPr/>
              <a:t>‹Nº›</a:t>
            </a:fld>
            <a:endParaRPr lang="es-CO"/>
          </a:p>
        </p:txBody>
      </p:sp>
    </p:spTree>
    <p:extLst>
      <p:ext uri="{BB962C8B-B14F-4D97-AF65-F5344CB8AC3E}">
        <p14:creationId xmlns:p14="http://schemas.microsoft.com/office/powerpoint/2010/main" val="29738835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fecha"/>
          <p:cNvSpPr>
            <a:spLocks noGrp="1"/>
          </p:cNvSpPr>
          <p:nvPr>
            <p:ph type="dt" sz="half" idx="10"/>
          </p:nvPr>
        </p:nvSpPr>
        <p:spPr/>
        <p:txBody>
          <a:bodyPr/>
          <a:lstStyle/>
          <a:p>
            <a:fld id="{E6C4345D-D611-4C44-9801-081D856285EE}" type="datetimeFigureOut">
              <a:rPr lang="es-CO" smtClean="0"/>
              <a:pPr/>
              <a:t>19/08/2020</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D1C1379-3042-4840-83F1-A28689BBFE16}" type="slidenum">
              <a:rPr lang="es-CO" smtClean="0"/>
              <a:pPr/>
              <a:t>‹Nº›</a:t>
            </a:fld>
            <a:endParaRPr lang="es-CO"/>
          </a:p>
        </p:txBody>
      </p:sp>
    </p:spTree>
    <p:extLst>
      <p:ext uri="{BB962C8B-B14F-4D97-AF65-F5344CB8AC3E}">
        <p14:creationId xmlns:p14="http://schemas.microsoft.com/office/powerpoint/2010/main" val="2902568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fecha"/>
          <p:cNvSpPr>
            <a:spLocks noGrp="1"/>
          </p:cNvSpPr>
          <p:nvPr>
            <p:ph type="dt" sz="half" idx="10"/>
          </p:nvPr>
        </p:nvSpPr>
        <p:spPr/>
        <p:txBody>
          <a:bodyPr/>
          <a:lstStyle/>
          <a:p>
            <a:fld id="{E6C4345D-D611-4C44-9801-081D856285EE}" type="datetimeFigureOut">
              <a:rPr lang="es-CO" smtClean="0"/>
              <a:pPr/>
              <a:t>19/08/2020</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D1C1379-3042-4840-83F1-A28689BBFE16}" type="slidenum">
              <a:rPr lang="es-CO" smtClean="0"/>
              <a:pPr/>
              <a:t>‹Nº›</a:t>
            </a:fld>
            <a:endParaRPr lang="es-CO"/>
          </a:p>
        </p:txBody>
      </p:sp>
    </p:spTree>
    <p:extLst>
      <p:ext uri="{BB962C8B-B14F-4D97-AF65-F5344CB8AC3E}">
        <p14:creationId xmlns:p14="http://schemas.microsoft.com/office/powerpoint/2010/main" val="5094198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C4345D-D611-4C44-9801-081D856285EE}" type="datetimeFigureOut">
              <a:rPr lang="es-CO" smtClean="0"/>
              <a:pPr/>
              <a:t>19/08/2020</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1C1379-3042-4840-83F1-A28689BBFE16}" type="slidenum">
              <a:rPr lang="es-CO" smtClean="0"/>
              <a:pPr/>
              <a:t>‹Nº›</a:t>
            </a:fld>
            <a:endParaRPr lang="es-CO"/>
          </a:p>
        </p:txBody>
      </p:sp>
    </p:spTree>
    <p:extLst>
      <p:ext uri="{BB962C8B-B14F-4D97-AF65-F5344CB8AC3E}">
        <p14:creationId xmlns:p14="http://schemas.microsoft.com/office/powerpoint/2010/main" val="6894110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funcionpublica.gov.co/eva/gestornormativo/norma.php?i=48365#4.p2"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0" name="Rectangle 89">
            <a:extLst>
              <a:ext uri="{FF2B5EF4-FFF2-40B4-BE49-F238E27FC236}">
                <a16:creationId xmlns:a16="http://schemas.microsoft.com/office/drawing/2014/main" id="{823AC064-BC96-4F32-8AE1-B2FD38754823}"/>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83551" y="4633546"/>
            <a:ext cx="8579094"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92" name="Straight Connector 91">
            <a:extLst>
              <a:ext uri="{FF2B5EF4-FFF2-40B4-BE49-F238E27FC236}">
                <a16:creationId xmlns:a16="http://schemas.microsoft.com/office/drawing/2014/main" id="{7E7C77BC-7138-40B1-A15B-20F57A494629}"/>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657350" y="5738691"/>
            <a:ext cx="58293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4" name="Imagen 3">
            <a:extLst>
              <a:ext uri="{FF2B5EF4-FFF2-40B4-BE49-F238E27FC236}">
                <a16:creationId xmlns:a16="http://schemas.microsoft.com/office/drawing/2014/main" id="{351B6529-D013-4DC1-8688-988B3260F0BD}"/>
              </a:ext>
            </a:extLst>
          </p:cNvPr>
          <p:cNvPicPr>
            <a:picLocks noChangeAspect="1"/>
          </p:cNvPicPr>
          <p:nvPr/>
        </p:nvPicPr>
        <p:blipFill>
          <a:blip r:embed="rId2"/>
          <a:stretch>
            <a:fillRect/>
          </a:stretch>
        </p:blipFill>
        <p:spPr>
          <a:xfrm>
            <a:off x="240031" y="344905"/>
            <a:ext cx="3755906" cy="1708937"/>
          </a:xfrm>
          <a:prstGeom prst="rect">
            <a:avLst/>
          </a:prstGeom>
        </p:spPr>
      </p:pic>
      <p:sp>
        <p:nvSpPr>
          <p:cNvPr id="2" name="1 Título"/>
          <p:cNvSpPr>
            <a:spLocks noGrp="1"/>
          </p:cNvSpPr>
          <p:nvPr>
            <p:ph type="ctrTitle"/>
          </p:nvPr>
        </p:nvSpPr>
        <p:spPr>
          <a:xfrm>
            <a:off x="512093" y="2420888"/>
            <a:ext cx="8354891" cy="1388029"/>
          </a:xfrm>
        </p:spPr>
        <p:txBody>
          <a:bodyPr>
            <a:normAutofit/>
          </a:bodyPr>
          <a:lstStyle/>
          <a:p>
            <a:pPr>
              <a:lnSpc>
                <a:spcPct val="90000"/>
              </a:lnSpc>
            </a:pPr>
            <a:r>
              <a:rPr lang="es-CO" sz="2900" b="1" dirty="0">
                <a:solidFill>
                  <a:schemeClr val="tx2">
                    <a:lumMod val="50000"/>
                  </a:schemeClr>
                </a:solidFill>
              </a:rPr>
              <a:t>MANEJO DE INCAPACIDADES COVID - 19</a:t>
            </a:r>
          </a:p>
        </p:txBody>
      </p:sp>
      <p:sp>
        <p:nvSpPr>
          <p:cNvPr id="3" name="CuadroTexto 2"/>
          <p:cNvSpPr txBox="1"/>
          <p:nvPr/>
        </p:nvSpPr>
        <p:spPr>
          <a:xfrm>
            <a:off x="1657350" y="5085184"/>
            <a:ext cx="5829300" cy="646331"/>
          </a:xfrm>
          <a:prstGeom prst="rect">
            <a:avLst/>
          </a:prstGeom>
          <a:noFill/>
        </p:spPr>
        <p:txBody>
          <a:bodyPr wrap="square" rtlCol="0">
            <a:spAutoFit/>
          </a:bodyPr>
          <a:lstStyle/>
          <a:p>
            <a:r>
              <a:rPr lang="es-CO" dirty="0">
                <a:solidFill>
                  <a:schemeClr val="bg1"/>
                </a:solidFill>
              </a:rPr>
              <a:t>EISENHOWER GALLEGO</a:t>
            </a:r>
          </a:p>
          <a:p>
            <a:r>
              <a:rPr lang="es-CO" dirty="0">
                <a:solidFill>
                  <a:schemeClr val="bg1"/>
                </a:solidFill>
              </a:rPr>
              <a:t>ABOGADO ESPECIALISTA EN LEGISLACION TRIBUTARIA</a:t>
            </a:r>
          </a:p>
        </p:txBody>
      </p:sp>
    </p:spTree>
    <p:extLst>
      <p:ext uri="{BB962C8B-B14F-4D97-AF65-F5344CB8AC3E}">
        <p14:creationId xmlns:p14="http://schemas.microsoft.com/office/powerpoint/2010/main" val="34526461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2 Subtítulo"/>
          <p:cNvSpPr>
            <a:spLocks noGrp="1"/>
          </p:cNvSpPr>
          <p:nvPr>
            <p:ph idx="1"/>
          </p:nvPr>
        </p:nvSpPr>
        <p:spPr>
          <a:xfrm>
            <a:off x="318655" y="1884218"/>
            <a:ext cx="8717841" cy="4137071"/>
          </a:xfrm>
        </p:spPr>
        <p:txBody>
          <a:bodyPr>
            <a:normAutofit/>
          </a:bodyPr>
          <a:lstStyle/>
          <a:p>
            <a:pPr algn="just">
              <a:buNone/>
            </a:pPr>
            <a:r>
              <a:rPr lang="es-ES" dirty="0"/>
              <a:t>En principio debemos identificar dos normas, las cuales regulan de manera especial el reconocimiento de las incapacidades generadas por el COVID-19:</a:t>
            </a:r>
          </a:p>
          <a:p>
            <a:pPr algn="just">
              <a:buNone/>
            </a:pPr>
            <a:r>
              <a:rPr lang="es-ES" dirty="0"/>
              <a:t>Artículo 13 del Decreto 538 de 2020, el cual señalo lo siguiente: </a:t>
            </a:r>
          </a:p>
          <a:p>
            <a:pPr algn="ctr"/>
            <a:endParaRPr lang="es-ES" dirty="0"/>
          </a:p>
          <a:p>
            <a:pPr marL="0" indent="0" algn="ctr">
              <a:buNone/>
            </a:pPr>
            <a:endParaRPr lang="es-ES" dirty="0"/>
          </a:p>
          <a:p>
            <a:pPr algn="ctr"/>
            <a:endParaRPr lang="es-ES" dirty="0">
              <a:latin typeface="Arial Narrow" panose="020B0606020202030204" pitchFamily="34" charset="0"/>
            </a:endParaRPr>
          </a:p>
          <a:p>
            <a:pPr algn="ctr">
              <a:buNone/>
            </a:pPr>
            <a:endParaRPr lang="es-CO" dirty="0">
              <a:latin typeface="Arial Narrow" panose="020B0606020202030204" pitchFamily="34" charset="0"/>
            </a:endParaRPr>
          </a:p>
        </p:txBody>
      </p:sp>
      <p:grpSp>
        <p:nvGrpSpPr>
          <p:cNvPr id="15" name="14 Grupo"/>
          <p:cNvGrpSpPr/>
          <p:nvPr/>
        </p:nvGrpSpPr>
        <p:grpSpPr>
          <a:xfrm>
            <a:off x="0" y="0"/>
            <a:ext cx="9144000" cy="576064"/>
            <a:chOff x="0" y="0"/>
            <a:chExt cx="9144000" cy="576064"/>
          </a:xfrm>
          <a:solidFill>
            <a:srgbClr val="117911"/>
          </a:solidFill>
        </p:grpSpPr>
        <p:sp>
          <p:nvSpPr>
            <p:cNvPr id="12" name="11 Rectángulo"/>
            <p:cNvSpPr/>
            <p:nvPr/>
          </p:nvSpPr>
          <p:spPr>
            <a:xfrm>
              <a:off x="0" y="0"/>
              <a:ext cx="9144000" cy="576064"/>
            </a:xfrm>
            <a:prstGeom prst="rect">
              <a:avLst/>
            </a:prstGeom>
            <a:grpFill/>
            <a:effectLst>
              <a:outerShdw blurRad="40000" dist="23000" dir="5400000" rotWithShape="0">
                <a:srgbClr val="000000">
                  <a:alpha val="35000"/>
                </a:srgbClr>
              </a:outerShdw>
              <a:reflection blurRad="6350" stA="50000" endA="300" endPos="55500" dist="50800" dir="5400000" sy="-100000" algn="bl" rotWithShape="0"/>
            </a:effectLst>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O"/>
            </a:p>
          </p:txBody>
        </p:sp>
        <p:sp>
          <p:nvSpPr>
            <p:cNvPr id="13" name="1 Título"/>
            <p:cNvSpPr txBox="1">
              <a:spLocks/>
            </p:cNvSpPr>
            <p:nvPr/>
          </p:nvSpPr>
          <p:spPr>
            <a:xfrm>
              <a:off x="317507" y="89336"/>
              <a:ext cx="8545498" cy="432048"/>
            </a:xfrm>
            <a:prstGeom prst="rect">
              <a:avLst/>
            </a:prstGeom>
            <a:grp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s-CO" sz="1400" b="1" dirty="0">
                  <a:solidFill>
                    <a:schemeClr val="bg1"/>
                  </a:solidFill>
                  <a:latin typeface="Arial Narrow" pitchFamily="34" charset="0"/>
                  <a:ea typeface="+mj-ea"/>
                  <a:cs typeface="+mj-cs"/>
                </a:rPr>
                <a:t>INCAPACIDADES COVID-19</a:t>
              </a:r>
              <a:endParaRPr kumimoji="0" lang="es-CO" sz="1400" b="1" i="0" u="none" strike="noStrike" kern="1200" cap="none" spc="0" normalizeH="0" baseline="0" noProof="0" dirty="0">
                <a:ln>
                  <a:noFill/>
                </a:ln>
                <a:solidFill>
                  <a:schemeClr val="bg1"/>
                </a:solidFill>
                <a:effectLst/>
                <a:uLnTx/>
                <a:uFillTx/>
                <a:latin typeface="Arial Narrow" pitchFamily="34" charset="0"/>
                <a:ea typeface="+mj-ea"/>
                <a:cs typeface="+mj-cs"/>
              </a:endParaRPr>
            </a:p>
          </p:txBody>
        </p:sp>
      </p:grpSp>
      <p:sp>
        <p:nvSpPr>
          <p:cNvPr id="16" name="1 Título"/>
          <p:cNvSpPr txBox="1">
            <a:spLocks/>
          </p:cNvSpPr>
          <p:nvPr/>
        </p:nvSpPr>
        <p:spPr>
          <a:xfrm>
            <a:off x="629816" y="700397"/>
            <a:ext cx="8229600" cy="1143000"/>
          </a:xfrm>
          <a:prstGeom prst="rect">
            <a:avLst/>
          </a:prstGeom>
          <a:noFill/>
        </p:spPr>
        <p:txBody>
          <a:bodyPr vert="horz" lIns="91440" tIns="45720" rIns="91440" bIns="45720" rtlCol="0" anchor="ctr">
            <a:norm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lvl="0" algn="ctr">
              <a:spcBef>
                <a:spcPct val="0"/>
              </a:spcBef>
            </a:pPr>
            <a:r>
              <a:rPr kumimoji="0" lang="es-CO" sz="6000" b="1" i="0" u="none" strike="noStrike" kern="1200" cap="all" normalizeH="0" baseline="0" noProof="0" dirty="0">
                <a:ln w="0"/>
                <a:solidFill>
                  <a:schemeClr val="tx2">
                    <a:lumMod val="50000"/>
                  </a:schemeClr>
                </a:solidFill>
                <a:effectLst/>
                <a:uLnTx/>
                <a:uFillTx/>
                <a:latin typeface="+mj-lt"/>
                <a:ea typeface="+mj-ea"/>
                <a:cs typeface="+mj-cs"/>
              </a:rPr>
              <a:t>UBICACIÓN NORMATIVA</a:t>
            </a:r>
            <a:endParaRPr kumimoji="0" lang="es-CO" sz="4000" b="1" i="0" u="none" strike="noStrike" kern="1200" cap="all" normalizeH="0" baseline="0" noProof="0" dirty="0">
              <a:ln w="0"/>
              <a:solidFill>
                <a:schemeClr val="tx2">
                  <a:lumMod val="50000"/>
                </a:schemeClr>
              </a:solidFill>
              <a:effectLst/>
              <a:uLnTx/>
              <a:uFillTx/>
              <a:latin typeface="+mj-lt"/>
              <a:ea typeface="+mj-ea"/>
              <a:cs typeface="+mj-cs"/>
            </a:endParaRPr>
          </a:p>
        </p:txBody>
      </p:sp>
      <p:pic>
        <p:nvPicPr>
          <p:cNvPr id="8" name="Imagen 7">
            <a:extLst>
              <a:ext uri="{FF2B5EF4-FFF2-40B4-BE49-F238E27FC236}">
                <a16:creationId xmlns:a16="http://schemas.microsoft.com/office/drawing/2014/main" id="{351B6529-D013-4DC1-8688-988B3260F0BD}"/>
              </a:ext>
            </a:extLst>
          </p:cNvPr>
          <p:cNvPicPr>
            <a:picLocks noChangeAspect="1"/>
          </p:cNvPicPr>
          <p:nvPr/>
        </p:nvPicPr>
        <p:blipFill>
          <a:blip r:embed="rId2"/>
          <a:stretch>
            <a:fillRect/>
          </a:stretch>
        </p:blipFill>
        <p:spPr>
          <a:xfrm>
            <a:off x="0" y="6237312"/>
            <a:ext cx="1547664" cy="679266"/>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2 Subtítulo"/>
          <p:cNvSpPr>
            <a:spLocks noGrp="1"/>
          </p:cNvSpPr>
          <p:nvPr>
            <p:ph idx="1"/>
          </p:nvPr>
        </p:nvSpPr>
        <p:spPr>
          <a:xfrm>
            <a:off x="318655" y="1884218"/>
            <a:ext cx="8717841" cy="4137071"/>
          </a:xfrm>
        </p:spPr>
        <p:txBody>
          <a:bodyPr>
            <a:normAutofit fontScale="70000" lnSpcReduction="20000"/>
          </a:bodyPr>
          <a:lstStyle/>
          <a:p>
            <a:pPr marL="0" indent="0" algn="just">
              <a:buNone/>
            </a:pPr>
            <a:r>
              <a:rPr lang="es-ES" b="0" i="0" dirty="0">
                <a:solidFill>
                  <a:srgbClr val="4A4A4A"/>
                </a:solidFill>
                <a:effectLst/>
                <a:latin typeface="Work Sans"/>
              </a:rPr>
              <a:t>Elimínense los requisitos de que trata el parágrafo </a:t>
            </a:r>
            <a:r>
              <a:rPr lang="es-ES" b="0" i="0" u="none" strike="noStrike" dirty="0">
                <a:solidFill>
                  <a:srgbClr val="337AB7"/>
                </a:solidFill>
                <a:effectLst/>
                <a:latin typeface="Work Sans"/>
                <a:hlinkClick r:id="rId2"/>
              </a:rPr>
              <a:t>2</a:t>
            </a:r>
            <a:r>
              <a:rPr lang="es-ES" b="0" i="0" dirty="0">
                <a:solidFill>
                  <a:srgbClr val="4A4A4A"/>
                </a:solidFill>
                <a:effectLst/>
                <a:latin typeface="Work Sans"/>
              </a:rPr>
              <a:t> del artículo 4 de la Ley 1562 de 2012 para incluir dentro de la tabla de enfermedades laborales, el Coronavirus COVID- 19 como enfermedad laboral directa, respecto de los trabajadores del sector </a:t>
            </a:r>
            <a:r>
              <a:rPr lang="es-ES" b="1" i="0" u="sng" dirty="0">
                <a:solidFill>
                  <a:srgbClr val="4A4A4A"/>
                </a:solidFill>
                <a:effectLst/>
                <a:latin typeface="Work Sans"/>
              </a:rPr>
              <a:t>salud, incluyendo al personal administrativo, de aseo, vigilancia y de apoyo que preste servicios en las diferentes actividades de prevención, diagnóstico y atención de esta enfermedad.</a:t>
            </a:r>
          </a:p>
          <a:p>
            <a:pPr marL="0" indent="0" algn="l">
              <a:buNone/>
            </a:pPr>
            <a:r>
              <a:rPr lang="es-ES" b="0" i="0" dirty="0">
                <a:solidFill>
                  <a:srgbClr val="4A4A4A"/>
                </a:solidFill>
                <a:effectLst/>
                <a:latin typeface="Work Sans"/>
              </a:rPr>
              <a:t> </a:t>
            </a:r>
          </a:p>
          <a:p>
            <a:pPr marL="0" indent="0" algn="just">
              <a:buNone/>
            </a:pPr>
            <a:r>
              <a:rPr lang="es-ES" b="0" i="0" dirty="0">
                <a:solidFill>
                  <a:srgbClr val="4A4A4A"/>
                </a:solidFill>
                <a:effectLst/>
                <a:latin typeface="Work Sans"/>
              </a:rPr>
              <a:t>Las entidades Administradoras de Riesgos Laborales -ARL-, desde el momento en que se confirme el diagnóstico del Coronavirus COVID-19, deben reconocer </a:t>
            </a:r>
            <a:r>
              <a:rPr lang="es-ES" b="1" i="0" u="sng" dirty="0">
                <a:solidFill>
                  <a:srgbClr val="4A4A4A"/>
                </a:solidFill>
                <a:effectLst/>
                <a:latin typeface="Work Sans"/>
              </a:rPr>
              <a:t>todas las prestaciones asistenciales y económicas derivadas de la incapacidad de origen laboral por esa enfermedad</a:t>
            </a:r>
            <a:r>
              <a:rPr lang="es-ES" b="0" i="0" dirty="0">
                <a:solidFill>
                  <a:srgbClr val="4A4A4A"/>
                </a:solidFill>
                <a:effectLst/>
                <a:latin typeface="Work Sans"/>
              </a:rPr>
              <a:t>, sin que se requiera la determinación de origen laboral en primera oportunidad o el dictamen de las juntas de calificación de invalidez.</a:t>
            </a:r>
          </a:p>
          <a:p>
            <a:pPr algn="ctr"/>
            <a:endParaRPr lang="es-ES" dirty="0"/>
          </a:p>
          <a:p>
            <a:pPr marL="0" indent="0" algn="ctr">
              <a:buNone/>
            </a:pPr>
            <a:endParaRPr lang="es-ES" dirty="0"/>
          </a:p>
          <a:p>
            <a:pPr algn="ctr"/>
            <a:endParaRPr lang="es-ES" dirty="0">
              <a:latin typeface="Arial Narrow" panose="020B0606020202030204" pitchFamily="34" charset="0"/>
            </a:endParaRPr>
          </a:p>
          <a:p>
            <a:pPr algn="ctr">
              <a:buNone/>
            </a:pPr>
            <a:endParaRPr lang="es-CO" dirty="0">
              <a:latin typeface="Arial Narrow" panose="020B0606020202030204" pitchFamily="34" charset="0"/>
            </a:endParaRPr>
          </a:p>
        </p:txBody>
      </p:sp>
      <p:grpSp>
        <p:nvGrpSpPr>
          <p:cNvPr id="15" name="14 Grupo"/>
          <p:cNvGrpSpPr/>
          <p:nvPr/>
        </p:nvGrpSpPr>
        <p:grpSpPr>
          <a:xfrm>
            <a:off x="0" y="0"/>
            <a:ext cx="9144000" cy="576064"/>
            <a:chOff x="0" y="0"/>
            <a:chExt cx="9144000" cy="576064"/>
          </a:xfrm>
          <a:solidFill>
            <a:srgbClr val="117911"/>
          </a:solidFill>
        </p:grpSpPr>
        <p:sp>
          <p:nvSpPr>
            <p:cNvPr id="12" name="11 Rectángulo"/>
            <p:cNvSpPr/>
            <p:nvPr/>
          </p:nvSpPr>
          <p:spPr>
            <a:xfrm>
              <a:off x="0" y="0"/>
              <a:ext cx="9144000" cy="576064"/>
            </a:xfrm>
            <a:prstGeom prst="rect">
              <a:avLst/>
            </a:prstGeom>
            <a:grpFill/>
            <a:effectLst>
              <a:outerShdw blurRad="40000" dist="23000" dir="5400000" rotWithShape="0">
                <a:srgbClr val="000000">
                  <a:alpha val="35000"/>
                </a:srgbClr>
              </a:outerShdw>
              <a:reflection blurRad="6350" stA="50000" endA="300" endPos="55500" dist="50800" dir="5400000" sy="-100000" algn="bl" rotWithShape="0"/>
            </a:effectLst>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O"/>
            </a:p>
          </p:txBody>
        </p:sp>
        <p:sp>
          <p:nvSpPr>
            <p:cNvPr id="13" name="1 Título"/>
            <p:cNvSpPr txBox="1">
              <a:spLocks/>
            </p:cNvSpPr>
            <p:nvPr/>
          </p:nvSpPr>
          <p:spPr>
            <a:xfrm>
              <a:off x="317507" y="89336"/>
              <a:ext cx="8545498" cy="432048"/>
            </a:xfrm>
            <a:prstGeom prst="rect">
              <a:avLst/>
            </a:prstGeom>
            <a:grp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s-CO" sz="1400" b="1" dirty="0">
                  <a:solidFill>
                    <a:schemeClr val="bg1"/>
                  </a:solidFill>
                  <a:latin typeface="Arial Narrow" pitchFamily="34" charset="0"/>
                  <a:ea typeface="+mj-ea"/>
                  <a:cs typeface="+mj-cs"/>
                </a:rPr>
                <a:t>INCAPACIDADES COVID-19</a:t>
              </a:r>
              <a:endParaRPr kumimoji="0" lang="es-CO" sz="1400" b="1" i="0" u="none" strike="noStrike" kern="1200" cap="none" spc="0" normalizeH="0" baseline="0" noProof="0" dirty="0">
                <a:ln>
                  <a:noFill/>
                </a:ln>
                <a:solidFill>
                  <a:schemeClr val="bg1"/>
                </a:solidFill>
                <a:effectLst/>
                <a:uLnTx/>
                <a:uFillTx/>
                <a:latin typeface="Arial Narrow" pitchFamily="34" charset="0"/>
                <a:ea typeface="+mj-ea"/>
                <a:cs typeface="+mj-cs"/>
              </a:endParaRPr>
            </a:p>
          </p:txBody>
        </p:sp>
      </p:grpSp>
      <p:sp>
        <p:nvSpPr>
          <p:cNvPr id="16" name="1 Título"/>
          <p:cNvSpPr txBox="1">
            <a:spLocks/>
          </p:cNvSpPr>
          <p:nvPr/>
        </p:nvSpPr>
        <p:spPr>
          <a:xfrm>
            <a:off x="629816" y="700397"/>
            <a:ext cx="8229600" cy="1143000"/>
          </a:xfrm>
          <a:prstGeom prst="rect">
            <a:avLst/>
          </a:prstGeom>
          <a:noFill/>
        </p:spPr>
        <p:txBody>
          <a:bodyPr vert="horz" lIns="91440" tIns="45720" rIns="91440" bIns="45720" rtlCol="0" anchor="ctr">
            <a:norm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lvl="0" algn="ctr">
              <a:spcBef>
                <a:spcPct val="0"/>
              </a:spcBef>
            </a:pPr>
            <a:r>
              <a:rPr kumimoji="0" lang="es-CO" sz="6000" b="1" i="0" u="none" strike="noStrike" kern="1200" cap="all" normalizeH="0" baseline="0" noProof="0" dirty="0">
                <a:ln w="0"/>
                <a:solidFill>
                  <a:schemeClr val="tx2">
                    <a:lumMod val="50000"/>
                  </a:schemeClr>
                </a:solidFill>
                <a:effectLst/>
                <a:uLnTx/>
                <a:uFillTx/>
                <a:latin typeface="+mj-lt"/>
                <a:ea typeface="+mj-ea"/>
                <a:cs typeface="+mj-cs"/>
              </a:rPr>
              <a:t>UBICACIÓN NORMATIVA</a:t>
            </a:r>
            <a:endParaRPr kumimoji="0" lang="es-CO" sz="4000" b="1" i="0" u="none" strike="noStrike" kern="1200" cap="all" normalizeH="0" baseline="0" noProof="0" dirty="0">
              <a:ln w="0"/>
              <a:solidFill>
                <a:schemeClr val="tx2">
                  <a:lumMod val="50000"/>
                </a:schemeClr>
              </a:solidFill>
              <a:effectLst/>
              <a:uLnTx/>
              <a:uFillTx/>
              <a:latin typeface="+mj-lt"/>
              <a:ea typeface="+mj-ea"/>
              <a:cs typeface="+mj-cs"/>
            </a:endParaRPr>
          </a:p>
        </p:txBody>
      </p:sp>
      <p:pic>
        <p:nvPicPr>
          <p:cNvPr id="8" name="Imagen 7">
            <a:extLst>
              <a:ext uri="{FF2B5EF4-FFF2-40B4-BE49-F238E27FC236}">
                <a16:creationId xmlns:a16="http://schemas.microsoft.com/office/drawing/2014/main" id="{351B6529-D013-4DC1-8688-988B3260F0BD}"/>
              </a:ext>
            </a:extLst>
          </p:cNvPr>
          <p:cNvPicPr>
            <a:picLocks noChangeAspect="1"/>
          </p:cNvPicPr>
          <p:nvPr/>
        </p:nvPicPr>
        <p:blipFill>
          <a:blip r:embed="rId3"/>
          <a:stretch>
            <a:fillRect/>
          </a:stretch>
        </p:blipFill>
        <p:spPr>
          <a:xfrm>
            <a:off x="0" y="6237312"/>
            <a:ext cx="1547664" cy="679266"/>
          </a:xfrm>
          <a:prstGeom prst="rect">
            <a:avLst/>
          </a:prstGeom>
        </p:spPr>
      </p:pic>
    </p:spTree>
    <p:extLst>
      <p:ext uri="{BB962C8B-B14F-4D97-AF65-F5344CB8AC3E}">
        <p14:creationId xmlns:p14="http://schemas.microsoft.com/office/powerpoint/2010/main" val="9855293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2 Subtítulo"/>
          <p:cNvSpPr>
            <a:spLocks noGrp="1"/>
          </p:cNvSpPr>
          <p:nvPr>
            <p:ph idx="1"/>
          </p:nvPr>
        </p:nvSpPr>
        <p:spPr>
          <a:xfrm>
            <a:off x="318655" y="1884218"/>
            <a:ext cx="8717841" cy="4137071"/>
          </a:xfrm>
        </p:spPr>
        <p:txBody>
          <a:bodyPr>
            <a:normAutofit fontScale="85000" lnSpcReduction="10000"/>
          </a:bodyPr>
          <a:lstStyle/>
          <a:p>
            <a:pPr marL="0" indent="0" algn="just">
              <a:buNone/>
            </a:pPr>
            <a:r>
              <a:rPr lang="es-ES" b="0" i="0" dirty="0">
                <a:solidFill>
                  <a:srgbClr val="4A4A4A"/>
                </a:solidFill>
                <a:effectLst/>
                <a:latin typeface="Work Sans"/>
              </a:rPr>
              <a:t>El mismo Decreto en su artículo 14, señaló lo siguiente:</a:t>
            </a:r>
          </a:p>
          <a:p>
            <a:pPr marL="0" indent="0" algn="just">
              <a:buNone/>
            </a:pPr>
            <a:r>
              <a:rPr lang="es-ES" b="1" i="0" dirty="0">
                <a:solidFill>
                  <a:srgbClr val="4A4A4A"/>
                </a:solidFill>
                <a:effectLst/>
                <a:latin typeface="Work Sans"/>
              </a:rPr>
              <a:t>ARTÍCULO </a:t>
            </a:r>
            <a:r>
              <a:rPr lang="es-ES" b="1" i="0" u="none" strike="noStrike" dirty="0">
                <a:solidFill>
                  <a:srgbClr val="337AB7"/>
                </a:solidFill>
                <a:effectLst/>
                <a:latin typeface="Work Sans"/>
              </a:rPr>
              <a:t> </a:t>
            </a:r>
            <a:r>
              <a:rPr lang="es-ES" b="1" i="0" dirty="0">
                <a:solidFill>
                  <a:srgbClr val="4A4A4A"/>
                </a:solidFill>
                <a:effectLst/>
                <a:latin typeface="Work Sans"/>
              </a:rPr>
              <a:t>14. Compensación económica temporal para el afiliado al Régimen Subsidiado con diagnóstico confirmado de Coronavirus COVID-19.</a:t>
            </a:r>
            <a:r>
              <a:rPr lang="es-ES" b="0" i="0" dirty="0">
                <a:solidFill>
                  <a:srgbClr val="4A4A4A"/>
                </a:solidFill>
                <a:effectLst/>
                <a:latin typeface="Work Sans"/>
              </a:rPr>
              <a:t> Créase la compensación económica equivalente a siete (7) días de Salario Mínimo Legal Diario Vigente -SMLDV-, por una sola vez y por núcleo familiar, para los afiliados al régimen subsidiado de salud que tengan diagnóstico confirmado de Coronavirus COVID-19. El pago de la compensación estará condicionado al cumplimiento de la medida de aislamiento. </a:t>
            </a:r>
          </a:p>
          <a:p>
            <a:pPr algn="ctr"/>
            <a:endParaRPr lang="es-ES" dirty="0"/>
          </a:p>
          <a:p>
            <a:pPr marL="0" indent="0" algn="ctr">
              <a:buNone/>
            </a:pPr>
            <a:endParaRPr lang="es-ES" dirty="0"/>
          </a:p>
          <a:p>
            <a:pPr algn="ctr"/>
            <a:endParaRPr lang="es-ES" dirty="0">
              <a:latin typeface="Arial Narrow" panose="020B0606020202030204" pitchFamily="34" charset="0"/>
            </a:endParaRPr>
          </a:p>
          <a:p>
            <a:pPr algn="ctr">
              <a:buNone/>
            </a:pPr>
            <a:endParaRPr lang="es-CO" dirty="0">
              <a:latin typeface="Arial Narrow" panose="020B0606020202030204" pitchFamily="34" charset="0"/>
            </a:endParaRPr>
          </a:p>
        </p:txBody>
      </p:sp>
      <p:grpSp>
        <p:nvGrpSpPr>
          <p:cNvPr id="15" name="14 Grupo"/>
          <p:cNvGrpSpPr/>
          <p:nvPr/>
        </p:nvGrpSpPr>
        <p:grpSpPr>
          <a:xfrm>
            <a:off x="0" y="0"/>
            <a:ext cx="9144000" cy="576064"/>
            <a:chOff x="0" y="0"/>
            <a:chExt cx="9144000" cy="576064"/>
          </a:xfrm>
          <a:solidFill>
            <a:srgbClr val="117911"/>
          </a:solidFill>
        </p:grpSpPr>
        <p:sp>
          <p:nvSpPr>
            <p:cNvPr id="12" name="11 Rectángulo"/>
            <p:cNvSpPr/>
            <p:nvPr/>
          </p:nvSpPr>
          <p:spPr>
            <a:xfrm>
              <a:off x="0" y="0"/>
              <a:ext cx="9144000" cy="576064"/>
            </a:xfrm>
            <a:prstGeom prst="rect">
              <a:avLst/>
            </a:prstGeom>
            <a:grpFill/>
            <a:effectLst>
              <a:outerShdw blurRad="40000" dist="23000" dir="5400000" rotWithShape="0">
                <a:srgbClr val="000000">
                  <a:alpha val="35000"/>
                </a:srgbClr>
              </a:outerShdw>
              <a:reflection blurRad="6350" stA="50000" endA="300" endPos="55500" dist="50800" dir="5400000" sy="-100000" algn="bl" rotWithShape="0"/>
            </a:effectLst>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O"/>
            </a:p>
          </p:txBody>
        </p:sp>
        <p:sp>
          <p:nvSpPr>
            <p:cNvPr id="13" name="1 Título"/>
            <p:cNvSpPr txBox="1">
              <a:spLocks/>
            </p:cNvSpPr>
            <p:nvPr/>
          </p:nvSpPr>
          <p:spPr>
            <a:xfrm>
              <a:off x="317507" y="89336"/>
              <a:ext cx="8545498" cy="432048"/>
            </a:xfrm>
            <a:prstGeom prst="rect">
              <a:avLst/>
            </a:prstGeom>
            <a:grp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s-CO" sz="1400" b="1" dirty="0">
                  <a:solidFill>
                    <a:schemeClr val="bg1"/>
                  </a:solidFill>
                  <a:latin typeface="Arial Narrow" pitchFamily="34" charset="0"/>
                  <a:ea typeface="+mj-ea"/>
                  <a:cs typeface="+mj-cs"/>
                </a:rPr>
                <a:t>INCAPACIDADES COVID-19</a:t>
              </a:r>
              <a:endParaRPr kumimoji="0" lang="es-CO" sz="1400" b="1" i="0" u="none" strike="noStrike" kern="1200" cap="none" spc="0" normalizeH="0" baseline="0" noProof="0" dirty="0">
                <a:ln>
                  <a:noFill/>
                </a:ln>
                <a:solidFill>
                  <a:schemeClr val="bg1"/>
                </a:solidFill>
                <a:effectLst/>
                <a:uLnTx/>
                <a:uFillTx/>
                <a:latin typeface="Arial Narrow" pitchFamily="34" charset="0"/>
                <a:ea typeface="+mj-ea"/>
                <a:cs typeface="+mj-cs"/>
              </a:endParaRPr>
            </a:p>
          </p:txBody>
        </p:sp>
      </p:grpSp>
      <p:sp>
        <p:nvSpPr>
          <p:cNvPr id="16" name="1 Título"/>
          <p:cNvSpPr txBox="1">
            <a:spLocks/>
          </p:cNvSpPr>
          <p:nvPr/>
        </p:nvSpPr>
        <p:spPr>
          <a:xfrm>
            <a:off x="629816" y="700397"/>
            <a:ext cx="8229600" cy="1143000"/>
          </a:xfrm>
          <a:prstGeom prst="rect">
            <a:avLst/>
          </a:prstGeom>
          <a:noFill/>
        </p:spPr>
        <p:txBody>
          <a:bodyPr vert="horz" lIns="91440" tIns="45720" rIns="91440" bIns="45720" rtlCol="0" anchor="ctr">
            <a:norm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lvl="0" algn="ctr">
              <a:spcBef>
                <a:spcPct val="0"/>
              </a:spcBef>
            </a:pPr>
            <a:r>
              <a:rPr kumimoji="0" lang="es-CO" sz="6000" b="1" i="0" u="none" strike="noStrike" kern="1200" cap="all" normalizeH="0" baseline="0" noProof="0" dirty="0">
                <a:ln w="0"/>
                <a:solidFill>
                  <a:schemeClr val="tx2">
                    <a:lumMod val="50000"/>
                  </a:schemeClr>
                </a:solidFill>
                <a:effectLst/>
                <a:uLnTx/>
                <a:uFillTx/>
                <a:latin typeface="+mj-lt"/>
                <a:ea typeface="+mj-ea"/>
                <a:cs typeface="+mj-cs"/>
              </a:rPr>
              <a:t>UBICACIÓN NORMATIVA</a:t>
            </a:r>
            <a:endParaRPr kumimoji="0" lang="es-CO" sz="4000" b="1" i="0" u="none" strike="noStrike" kern="1200" cap="all" normalizeH="0" baseline="0" noProof="0" dirty="0">
              <a:ln w="0"/>
              <a:solidFill>
                <a:schemeClr val="tx2">
                  <a:lumMod val="50000"/>
                </a:schemeClr>
              </a:solidFill>
              <a:effectLst/>
              <a:uLnTx/>
              <a:uFillTx/>
              <a:latin typeface="+mj-lt"/>
              <a:ea typeface="+mj-ea"/>
              <a:cs typeface="+mj-cs"/>
            </a:endParaRPr>
          </a:p>
        </p:txBody>
      </p:sp>
      <p:pic>
        <p:nvPicPr>
          <p:cNvPr id="8" name="Imagen 7">
            <a:extLst>
              <a:ext uri="{FF2B5EF4-FFF2-40B4-BE49-F238E27FC236}">
                <a16:creationId xmlns:a16="http://schemas.microsoft.com/office/drawing/2014/main" id="{351B6529-D013-4DC1-8688-988B3260F0BD}"/>
              </a:ext>
            </a:extLst>
          </p:cNvPr>
          <p:cNvPicPr>
            <a:picLocks noChangeAspect="1"/>
          </p:cNvPicPr>
          <p:nvPr/>
        </p:nvPicPr>
        <p:blipFill>
          <a:blip r:embed="rId2"/>
          <a:stretch>
            <a:fillRect/>
          </a:stretch>
        </p:blipFill>
        <p:spPr>
          <a:xfrm>
            <a:off x="0" y="6237312"/>
            <a:ext cx="1547664" cy="679266"/>
          </a:xfrm>
          <a:prstGeom prst="rect">
            <a:avLst/>
          </a:prstGeom>
        </p:spPr>
      </p:pic>
    </p:spTree>
    <p:extLst>
      <p:ext uri="{BB962C8B-B14F-4D97-AF65-F5344CB8AC3E}">
        <p14:creationId xmlns:p14="http://schemas.microsoft.com/office/powerpoint/2010/main" val="37436590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2 Subtítulo"/>
          <p:cNvSpPr>
            <a:spLocks noGrp="1"/>
          </p:cNvSpPr>
          <p:nvPr>
            <p:ph idx="1"/>
          </p:nvPr>
        </p:nvSpPr>
        <p:spPr>
          <a:xfrm>
            <a:off x="318655" y="1884218"/>
            <a:ext cx="8717841" cy="4137071"/>
          </a:xfrm>
        </p:spPr>
        <p:txBody>
          <a:bodyPr>
            <a:normAutofit fontScale="92500" lnSpcReduction="20000"/>
          </a:bodyPr>
          <a:lstStyle/>
          <a:p>
            <a:pPr marL="0" indent="0" algn="just">
              <a:buNone/>
            </a:pPr>
            <a:r>
              <a:rPr lang="es-ES" b="0" i="0" dirty="0">
                <a:solidFill>
                  <a:srgbClr val="4A4A4A"/>
                </a:solidFill>
                <a:effectLst/>
                <a:latin typeface="Work Sans"/>
              </a:rPr>
              <a:t>Adicionalmente, el Gobierno Nacional expidió el Decreto 1109 de 2020, el cual, en su artículo 8 señala lo siguiente: </a:t>
            </a:r>
          </a:p>
          <a:p>
            <a:pPr marL="0" indent="0" algn="just">
              <a:buNone/>
            </a:pPr>
            <a:r>
              <a:rPr lang="es-ES" b="0" i="1" dirty="0">
                <a:solidFill>
                  <a:srgbClr val="4A4A4A"/>
                </a:solidFill>
                <a:effectLst/>
                <a:latin typeface="Work Sans"/>
              </a:rPr>
              <a:t>“(…) Los afiliados cotizantes al Régimen Contributivo que sean diagnosticados con COVID-19 contarán con los recursos econ</a:t>
            </a:r>
            <a:r>
              <a:rPr lang="es-ES" i="1" dirty="0">
                <a:solidFill>
                  <a:srgbClr val="4A4A4A"/>
                </a:solidFill>
                <a:latin typeface="Work Sans"/>
              </a:rPr>
              <a:t>ómicos derivados de la incapacidad por la incapacidad por enfermedad general o enfermedad laboral, según corresponda, que reconozcan las EPS o ARL para garantizar el aislamiento de ellos y su núcleo familiar.</a:t>
            </a:r>
            <a:r>
              <a:rPr lang="es-ES" b="0" i="1" dirty="0">
                <a:solidFill>
                  <a:srgbClr val="4A4A4A"/>
                </a:solidFill>
                <a:effectLst/>
                <a:latin typeface="Work Sans"/>
              </a:rPr>
              <a:t> (…)”</a:t>
            </a:r>
          </a:p>
          <a:p>
            <a:pPr algn="ctr"/>
            <a:endParaRPr lang="es-ES" dirty="0"/>
          </a:p>
          <a:p>
            <a:pPr marL="0" indent="0" algn="ctr">
              <a:buNone/>
            </a:pPr>
            <a:endParaRPr lang="es-ES" dirty="0"/>
          </a:p>
          <a:p>
            <a:pPr algn="ctr"/>
            <a:endParaRPr lang="es-ES" dirty="0">
              <a:latin typeface="Arial Narrow" panose="020B0606020202030204" pitchFamily="34" charset="0"/>
            </a:endParaRPr>
          </a:p>
          <a:p>
            <a:pPr algn="ctr">
              <a:buNone/>
            </a:pPr>
            <a:endParaRPr lang="es-CO" dirty="0">
              <a:latin typeface="Arial Narrow" panose="020B0606020202030204" pitchFamily="34" charset="0"/>
            </a:endParaRPr>
          </a:p>
        </p:txBody>
      </p:sp>
      <p:grpSp>
        <p:nvGrpSpPr>
          <p:cNvPr id="15" name="14 Grupo"/>
          <p:cNvGrpSpPr/>
          <p:nvPr/>
        </p:nvGrpSpPr>
        <p:grpSpPr>
          <a:xfrm>
            <a:off x="0" y="0"/>
            <a:ext cx="9144000" cy="576064"/>
            <a:chOff x="0" y="0"/>
            <a:chExt cx="9144000" cy="576064"/>
          </a:xfrm>
          <a:solidFill>
            <a:srgbClr val="117911"/>
          </a:solidFill>
        </p:grpSpPr>
        <p:sp>
          <p:nvSpPr>
            <p:cNvPr id="12" name="11 Rectángulo"/>
            <p:cNvSpPr/>
            <p:nvPr/>
          </p:nvSpPr>
          <p:spPr>
            <a:xfrm>
              <a:off x="0" y="0"/>
              <a:ext cx="9144000" cy="576064"/>
            </a:xfrm>
            <a:prstGeom prst="rect">
              <a:avLst/>
            </a:prstGeom>
            <a:grpFill/>
            <a:effectLst>
              <a:outerShdw blurRad="40000" dist="23000" dir="5400000" rotWithShape="0">
                <a:srgbClr val="000000">
                  <a:alpha val="35000"/>
                </a:srgbClr>
              </a:outerShdw>
              <a:reflection blurRad="6350" stA="50000" endA="300" endPos="55500" dist="50800" dir="5400000" sy="-100000" algn="bl" rotWithShape="0"/>
            </a:effectLst>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O"/>
            </a:p>
          </p:txBody>
        </p:sp>
        <p:sp>
          <p:nvSpPr>
            <p:cNvPr id="13" name="1 Título"/>
            <p:cNvSpPr txBox="1">
              <a:spLocks/>
            </p:cNvSpPr>
            <p:nvPr/>
          </p:nvSpPr>
          <p:spPr>
            <a:xfrm>
              <a:off x="317507" y="89336"/>
              <a:ext cx="8545498" cy="432048"/>
            </a:xfrm>
            <a:prstGeom prst="rect">
              <a:avLst/>
            </a:prstGeom>
            <a:grp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s-CO" sz="1400" b="1" dirty="0">
                  <a:solidFill>
                    <a:schemeClr val="bg1"/>
                  </a:solidFill>
                  <a:latin typeface="Arial Narrow" pitchFamily="34" charset="0"/>
                  <a:ea typeface="+mj-ea"/>
                  <a:cs typeface="+mj-cs"/>
                </a:rPr>
                <a:t>INCAPACIDADES COVID-19</a:t>
              </a:r>
              <a:endParaRPr kumimoji="0" lang="es-CO" sz="1400" b="1" i="0" u="none" strike="noStrike" kern="1200" cap="none" spc="0" normalizeH="0" baseline="0" noProof="0" dirty="0">
                <a:ln>
                  <a:noFill/>
                </a:ln>
                <a:solidFill>
                  <a:schemeClr val="bg1"/>
                </a:solidFill>
                <a:effectLst/>
                <a:uLnTx/>
                <a:uFillTx/>
                <a:latin typeface="Arial Narrow" pitchFamily="34" charset="0"/>
                <a:ea typeface="+mj-ea"/>
                <a:cs typeface="+mj-cs"/>
              </a:endParaRPr>
            </a:p>
          </p:txBody>
        </p:sp>
      </p:grpSp>
      <p:sp>
        <p:nvSpPr>
          <p:cNvPr id="16" name="1 Título"/>
          <p:cNvSpPr txBox="1">
            <a:spLocks/>
          </p:cNvSpPr>
          <p:nvPr/>
        </p:nvSpPr>
        <p:spPr>
          <a:xfrm>
            <a:off x="629816" y="700397"/>
            <a:ext cx="8229600" cy="1143000"/>
          </a:xfrm>
          <a:prstGeom prst="rect">
            <a:avLst/>
          </a:prstGeom>
          <a:noFill/>
        </p:spPr>
        <p:txBody>
          <a:bodyPr vert="horz" lIns="91440" tIns="45720" rIns="91440" bIns="45720" rtlCol="0" anchor="ctr">
            <a:norm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lvl="0" algn="ctr">
              <a:spcBef>
                <a:spcPct val="0"/>
              </a:spcBef>
            </a:pPr>
            <a:r>
              <a:rPr kumimoji="0" lang="es-CO" sz="6000" b="1" i="0" u="none" strike="noStrike" kern="1200" cap="all" normalizeH="0" baseline="0" noProof="0" dirty="0">
                <a:ln w="0"/>
                <a:solidFill>
                  <a:schemeClr val="tx2">
                    <a:lumMod val="50000"/>
                  </a:schemeClr>
                </a:solidFill>
                <a:effectLst/>
                <a:uLnTx/>
                <a:uFillTx/>
                <a:latin typeface="+mj-lt"/>
                <a:ea typeface="+mj-ea"/>
                <a:cs typeface="+mj-cs"/>
              </a:rPr>
              <a:t>UBICACIÓN NORMATIVA</a:t>
            </a:r>
            <a:endParaRPr kumimoji="0" lang="es-CO" sz="4000" b="1" i="0" u="none" strike="noStrike" kern="1200" cap="all" normalizeH="0" baseline="0" noProof="0" dirty="0">
              <a:ln w="0"/>
              <a:solidFill>
                <a:schemeClr val="tx2">
                  <a:lumMod val="50000"/>
                </a:schemeClr>
              </a:solidFill>
              <a:effectLst/>
              <a:uLnTx/>
              <a:uFillTx/>
              <a:latin typeface="+mj-lt"/>
              <a:ea typeface="+mj-ea"/>
              <a:cs typeface="+mj-cs"/>
            </a:endParaRPr>
          </a:p>
        </p:txBody>
      </p:sp>
      <p:pic>
        <p:nvPicPr>
          <p:cNvPr id="8" name="Imagen 7">
            <a:extLst>
              <a:ext uri="{FF2B5EF4-FFF2-40B4-BE49-F238E27FC236}">
                <a16:creationId xmlns:a16="http://schemas.microsoft.com/office/drawing/2014/main" id="{351B6529-D013-4DC1-8688-988B3260F0BD}"/>
              </a:ext>
            </a:extLst>
          </p:cNvPr>
          <p:cNvPicPr>
            <a:picLocks noChangeAspect="1"/>
          </p:cNvPicPr>
          <p:nvPr/>
        </p:nvPicPr>
        <p:blipFill>
          <a:blip r:embed="rId2"/>
          <a:stretch>
            <a:fillRect/>
          </a:stretch>
        </p:blipFill>
        <p:spPr>
          <a:xfrm>
            <a:off x="0" y="6237312"/>
            <a:ext cx="1547664" cy="679266"/>
          </a:xfrm>
          <a:prstGeom prst="rect">
            <a:avLst/>
          </a:prstGeom>
        </p:spPr>
      </p:pic>
    </p:spTree>
    <p:extLst>
      <p:ext uri="{BB962C8B-B14F-4D97-AF65-F5344CB8AC3E}">
        <p14:creationId xmlns:p14="http://schemas.microsoft.com/office/powerpoint/2010/main" val="39231413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2 Subtítulo"/>
          <p:cNvSpPr>
            <a:spLocks noGrp="1"/>
          </p:cNvSpPr>
          <p:nvPr>
            <p:ph idx="1"/>
          </p:nvPr>
        </p:nvSpPr>
        <p:spPr>
          <a:xfrm>
            <a:off x="318655" y="1884218"/>
            <a:ext cx="8717841" cy="4137071"/>
          </a:xfrm>
        </p:spPr>
        <p:txBody>
          <a:bodyPr>
            <a:normAutofit/>
          </a:bodyPr>
          <a:lstStyle/>
          <a:p>
            <a:pPr marL="0" indent="0" algn="just">
              <a:buNone/>
            </a:pPr>
            <a:r>
              <a:rPr lang="es-ES" b="0" i="0" dirty="0">
                <a:solidFill>
                  <a:srgbClr val="4A4A4A"/>
                </a:solidFill>
                <a:effectLst/>
                <a:latin typeface="Work Sans"/>
              </a:rPr>
              <a:t>Como puedo observarse, ninguno de los Decretos señaló que el sistema de Salud tenga la capacidad para reconocer las prestaciones económicas derivadas de las ordenes de aislamiento cuando se tiene sospecha de COVID-19.</a:t>
            </a:r>
          </a:p>
          <a:p>
            <a:pPr marL="0" indent="0" algn="just">
              <a:buNone/>
            </a:pPr>
            <a:r>
              <a:rPr lang="es-ES" dirty="0">
                <a:solidFill>
                  <a:srgbClr val="4A4A4A"/>
                </a:solidFill>
                <a:latin typeface="Work Sans"/>
              </a:rPr>
              <a:t>En estos casos el empleador deberá tomar las medidas contenidas en la Circular 21 de 2020 y la Circular 033 de 2020 del Ministerio </a:t>
            </a:r>
            <a:r>
              <a:rPr lang="es-ES">
                <a:solidFill>
                  <a:srgbClr val="4A4A4A"/>
                </a:solidFill>
                <a:latin typeface="Work Sans"/>
              </a:rPr>
              <a:t>de Trabajo.</a:t>
            </a:r>
            <a:endParaRPr lang="es-ES" b="0" i="1" dirty="0">
              <a:solidFill>
                <a:srgbClr val="4A4A4A"/>
              </a:solidFill>
              <a:effectLst/>
              <a:latin typeface="Work Sans"/>
            </a:endParaRPr>
          </a:p>
          <a:p>
            <a:pPr algn="ctr"/>
            <a:endParaRPr lang="es-ES" dirty="0"/>
          </a:p>
          <a:p>
            <a:pPr marL="0" indent="0" algn="ctr">
              <a:buNone/>
            </a:pPr>
            <a:endParaRPr lang="es-ES" dirty="0"/>
          </a:p>
          <a:p>
            <a:pPr algn="ctr"/>
            <a:endParaRPr lang="es-ES" dirty="0">
              <a:latin typeface="Arial Narrow" panose="020B0606020202030204" pitchFamily="34" charset="0"/>
            </a:endParaRPr>
          </a:p>
          <a:p>
            <a:pPr algn="ctr">
              <a:buNone/>
            </a:pPr>
            <a:endParaRPr lang="es-CO" dirty="0">
              <a:latin typeface="Arial Narrow" panose="020B0606020202030204" pitchFamily="34" charset="0"/>
            </a:endParaRPr>
          </a:p>
        </p:txBody>
      </p:sp>
      <p:grpSp>
        <p:nvGrpSpPr>
          <p:cNvPr id="15" name="14 Grupo"/>
          <p:cNvGrpSpPr/>
          <p:nvPr/>
        </p:nvGrpSpPr>
        <p:grpSpPr>
          <a:xfrm>
            <a:off x="0" y="0"/>
            <a:ext cx="9144000" cy="576064"/>
            <a:chOff x="0" y="0"/>
            <a:chExt cx="9144000" cy="576064"/>
          </a:xfrm>
          <a:solidFill>
            <a:srgbClr val="117911"/>
          </a:solidFill>
        </p:grpSpPr>
        <p:sp>
          <p:nvSpPr>
            <p:cNvPr id="12" name="11 Rectángulo"/>
            <p:cNvSpPr/>
            <p:nvPr/>
          </p:nvSpPr>
          <p:spPr>
            <a:xfrm>
              <a:off x="0" y="0"/>
              <a:ext cx="9144000" cy="576064"/>
            </a:xfrm>
            <a:prstGeom prst="rect">
              <a:avLst/>
            </a:prstGeom>
            <a:grpFill/>
            <a:effectLst>
              <a:outerShdw blurRad="40000" dist="23000" dir="5400000" rotWithShape="0">
                <a:srgbClr val="000000">
                  <a:alpha val="35000"/>
                </a:srgbClr>
              </a:outerShdw>
              <a:reflection blurRad="6350" stA="50000" endA="300" endPos="55500" dist="50800" dir="5400000" sy="-100000" algn="bl" rotWithShape="0"/>
            </a:effectLst>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O"/>
            </a:p>
          </p:txBody>
        </p:sp>
        <p:sp>
          <p:nvSpPr>
            <p:cNvPr id="13" name="1 Título"/>
            <p:cNvSpPr txBox="1">
              <a:spLocks/>
            </p:cNvSpPr>
            <p:nvPr/>
          </p:nvSpPr>
          <p:spPr>
            <a:xfrm>
              <a:off x="317507" y="89336"/>
              <a:ext cx="8545498" cy="432048"/>
            </a:xfrm>
            <a:prstGeom prst="rect">
              <a:avLst/>
            </a:prstGeom>
            <a:grp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s-CO" sz="1400" b="1" dirty="0">
                  <a:solidFill>
                    <a:schemeClr val="bg1"/>
                  </a:solidFill>
                  <a:latin typeface="Arial Narrow" pitchFamily="34" charset="0"/>
                  <a:ea typeface="+mj-ea"/>
                  <a:cs typeface="+mj-cs"/>
                </a:rPr>
                <a:t>INCAPACIDADES COVID-19</a:t>
              </a:r>
              <a:endParaRPr kumimoji="0" lang="es-CO" sz="1400" b="1" i="0" u="none" strike="noStrike" kern="1200" cap="none" spc="0" normalizeH="0" baseline="0" noProof="0" dirty="0">
                <a:ln>
                  <a:noFill/>
                </a:ln>
                <a:solidFill>
                  <a:schemeClr val="bg1"/>
                </a:solidFill>
                <a:effectLst/>
                <a:uLnTx/>
                <a:uFillTx/>
                <a:latin typeface="Arial Narrow" pitchFamily="34" charset="0"/>
                <a:ea typeface="+mj-ea"/>
                <a:cs typeface="+mj-cs"/>
              </a:endParaRPr>
            </a:p>
          </p:txBody>
        </p:sp>
      </p:grpSp>
      <p:sp>
        <p:nvSpPr>
          <p:cNvPr id="16" name="1 Título"/>
          <p:cNvSpPr txBox="1">
            <a:spLocks/>
          </p:cNvSpPr>
          <p:nvPr/>
        </p:nvSpPr>
        <p:spPr>
          <a:xfrm>
            <a:off x="629816" y="700397"/>
            <a:ext cx="8229600" cy="1143000"/>
          </a:xfrm>
          <a:prstGeom prst="rect">
            <a:avLst/>
          </a:prstGeom>
          <a:noFill/>
        </p:spPr>
        <p:txBody>
          <a:bodyPr vert="horz" lIns="91440" tIns="45720" rIns="91440" bIns="45720" rtlCol="0" anchor="ctr">
            <a:normAutofit fontScale="85000" lnSpcReduction="10000"/>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lvl="0" algn="ctr">
              <a:spcBef>
                <a:spcPct val="0"/>
              </a:spcBef>
            </a:pPr>
            <a:r>
              <a:rPr kumimoji="0" lang="es-CO" sz="6000" b="1" i="0" u="none" strike="noStrike" kern="1200" cap="all" normalizeH="0" baseline="0" noProof="0" dirty="0">
                <a:ln w="0"/>
                <a:solidFill>
                  <a:schemeClr val="tx2">
                    <a:lumMod val="50000"/>
                  </a:schemeClr>
                </a:solidFill>
                <a:effectLst/>
                <a:uLnTx/>
                <a:uFillTx/>
                <a:latin typeface="+mj-lt"/>
                <a:ea typeface="+mj-ea"/>
                <a:cs typeface="+mj-cs"/>
              </a:rPr>
              <a:t>AISLAMIENTO PREVENTIVO</a:t>
            </a:r>
            <a:endParaRPr kumimoji="0" lang="es-CO" sz="4000" b="1" i="0" u="none" strike="noStrike" kern="1200" cap="all" normalizeH="0" baseline="0" noProof="0" dirty="0">
              <a:ln w="0"/>
              <a:solidFill>
                <a:schemeClr val="tx2">
                  <a:lumMod val="50000"/>
                </a:schemeClr>
              </a:solidFill>
              <a:effectLst/>
              <a:uLnTx/>
              <a:uFillTx/>
              <a:latin typeface="+mj-lt"/>
              <a:ea typeface="+mj-ea"/>
              <a:cs typeface="+mj-cs"/>
            </a:endParaRPr>
          </a:p>
        </p:txBody>
      </p:sp>
      <p:pic>
        <p:nvPicPr>
          <p:cNvPr id="8" name="Imagen 7">
            <a:extLst>
              <a:ext uri="{FF2B5EF4-FFF2-40B4-BE49-F238E27FC236}">
                <a16:creationId xmlns:a16="http://schemas.microsoft.com/office/drawing/2014/main" id="{351B6529-D013-4DC1-8688-988B3260F0BD}"/>
              </a:ext>
            </a:extLst>
          </p:cNvPr>
          <p:cNvPicPr>
            <a:picLocks noChangeAspect="1"/>
          </p:cNvPicPr>
          <p:nvPr/>
        </p:nvPicPr>
        <p:blipFill>
          <a:blip r:embed="rId2"/>
          <a:stretch>
            <a:fillRect/>
          </a:stretch>
        </p:blipFill>
        <p:spPr>
          <a:xfrm>
            <a:off x="0" y="6237312"/>
            <a:ext cx="1547664" cy="679266"/>
          </a:xfrm>
          <a:prstGeom prst="rect">
            <a:avLst/>
          </a:prstGeom>
        </p:spPr>
      </p:pic>
    </p:spTree>
    <p:extLst>
      <p:ext uri="{BB962C8B-B14F-4D97-AF65-F5344CB8AC3E}">
        <p14:creationId xmlns:p14="http://schemas.microsoft.com/office/powerpoint/2010/main" val="3252394637"/>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2858</TotalTime>
  <Words>437</Words>
  <Application>Microsoft Office PowerPoint</Application>
  <PresentationFormat>Presentación en pantalla (4:3)</PresentationFormat>
  <Paragraphs>34</Paragraphs>
  <Slides>6</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6</vt:i4>
      </vt:variant>
    </vt:vector>
  </HeadingPairs>
  <TitlesOfParts>
    <vt:vector size="11" baseType="lpstr">
      <vt:lpstr>Arial</vt:lpstr>
      <vt:lpstr>Arial Narrow</vt:lpstr>
      <vt:lpstr>Calibri</vt:lpstr>
      <vt:lpstr>Work Sans</vt:lpstr>
      <vt:lpstr>Tema de Office</vt:lpstr>
      <vt:lpstr>MANEJO DE INCAPACIDADES COVID - 19</vt:lpstr>
      <vt:lpstr>Presentación de PowerPoint</vt:lpstr>
      <vt:lpstr>Presentación de PowerPoint</vt:lpstr>
      <vt:lpstr>Presentación de PowerPoint</vt:lpstr>
      <vt:lpstr>Presentación de PowerPoint</vt:lpstr>
      <vt:lpstr>Presentación de PowerPoint</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UNIDAD ADMINISTRATIVA ESPECIAL DE GESTIÓN PENSIONAL Y CONTRIBUCIONES PARAFISCALES DE LA PROTECCIÓN SOCIAL - UGPP</dc:title>
  <dc:creator>Eisenhower Gallego</dc:creator>
  <cp:lastModifiedBy>Eisenhower</cp:lastModifiedBy>
  <cp:revision>162</cp:revision>
  <dcterms:created xsi:type="dcterms:W3CDTF">2015-02-16T00:04:23Z</dcterms:created>
  <dcterms:modified xsi:type="dcterms:W3CDTF">2020-08-19T18:17:52Z</dcterms:modified>
</cp:coreProperties>
</file>